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FF"/>
    <a:srgbClr val="9B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2002" y="-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getaka Omori" userId="6c429747-c9da-46b7-a187-3f9fea0db1f4" providerId="ADAL" clId="{EC1D2AE8-F647-8246-8639-6BFFF06BEB9D}"/>
    <pc:docChg chg="undo custSel modSld">
      <pc:chgData name="Shigetaka Omori" userId="6c429747-c9da-46b7-a187-3f9fea0db1f4" providerId="ADAL" clId="{EC1D2AE8-F647-8246-8639-6BFFF06BEB9D}" dt="2023-10-12T13:30:19.169" v="625" actId="20577"/>
      <pc:docMkLst>
        <pc:docMk/>
      </pc:docMkLst>
      <pc:sldChg chg="addSp delSp modSp">
        <pc:chgData name="Shigetaka Omori" userId="6c429747-c9da-46b7-a187-3f9fea0db1f4" providerId="ADAL" clId="{EC1D2AE8-F647-8246-8639-6BFFF06BEB9D}" dt="2023-10-12T13:30:19.169" v="625" actId="20577"/>
        <pc:sldMkLst>
          <pc:docMk/>
          <pc:sldMk cId="4009822503" sldId="256"/>
        </pc:sldMkLst>
        <pc:spChg chg="mod">
          <ac:chgData name="Shigetaka Omori" userId="6c429747-c9da-46b7-a187-3f9fea0db1f4" providerId="ADAL" clId="{EC1D2AE8-F647-8246-8639-6BFFF06BEB9D}" dt="2023-10-12T06:12:52.553" v="340" actId="2711"/>
          <ac:spMkLst>
            <pc:docMk/>
            <pc:sldMk cId="4009822503" sldId="256"/>
            <ac:spMk id="4" creationId="{BDB3755F-2511-AB87-6A28-152E961C7ACF}"/>
          </ac:spMkLst>
        </pc:spChg>
        <pc:spChg chg="mod">
          <ac:chgData name="Shigetaka Omori" userId="6c429747-c9da-46b7-a187-3f9fea0db1f4" providerId="ADAL" clId="{EC1D2AE8-F647-8246-8639-6BFFF06BEB9D}" dt="2023-10-12T06:12:42.750" v="339" actId="2711"/>
          <ac:spMkLst>
            <pc:docMk/>
            <pc:sldMk cId="4009822503" sldId="256"/>
            <ac:spMk id="5" creationId="{00000000-0000-0000-0000-000000000000}"/>
          </ac:spMkLst>
        </pc:spChg>
        <pc:spChg chg="mod">
          <ac:chgData name="Shigetaka Omori" userId="6c429747-c9da-46b7-a187-3f9fea0db1f4" providerId="ADAL" clId="{EC1D2AE8-F647-8246-8639-6BFFF06BEB9D}" dt="2023-10-12T06:06:00.869" v="109" actId="20577"/>
          <ac:spMkLst>
            <pc:docMk/>
            <pc:sldMk cId="4009822503" sldId="256"/>
            <ac:spMk id="6" creationId="{00000000-0000-0000-0000-000000000000}"/>
          </ac:spMkLst>
        </pc:spChg>
        <pc:spChg chg="mod">
          <ac:chgData name="Shigetaka Omori" userId="6c429747-c9da-46b7-a187-3f9fea0db1f4" providerId="ADAL" clId="{EC1D2AE8-F647-8246-8639-6BFFF06BEB9D}" dt="2023-10-12T13:30:19.169" v="625" actId="20577"/>
          <ac:spMkLst>
            <pc:docMk/>
            <pc:sldMk cId="4009822503" sldId="256"/>
            <ac:spMk id="7" creationId="{00000000-0000-0000-0000-000000000000}"/>
          </ac:spMkLst>
        </pc:spChg>
        <pc:spChg chg="mod">
          <ac:chgData name="Shigetaka Omori" userId="6c429747-c9da-46b7-a187-3f9fea0db1f4" providerId="ADAL" clId="{EC1D2AE8-F647-8246-8639-6BFFF06BEB9D}" dt="2023-10-12T08:13:59.599" v="374" actId="20577"/>
          <ac:spMkLst>
            <pc:docMk/>
            <pc:sldMk cId="4009822503" sldId="256"/>
            <ac:spMk id="18" creationId="{AE61D166-6C13-4C9E-AF13-300CFC2815F2}"/>
          </ac:spMkLst>
        </pc:spChg>
        <pc:spChg chg="add del">
          <ac:chgData name="Shigetaka Omori" userId="6c429747-c9da-46b7-a187-3f9fea0db1f4" providerId="ADAL" clId="{EC1D2AE8-F647-8246-8639-6BFFF06BEB9D}" dt="2023-10-12T08:14:34.790" v="377" actId="478"/>
          <ac:spMkLst>
            <pc:docMk/>
            <pc:sldMk cId="4009822503" sldId="256"/>
            <ac:spMk id="28" creationId="{EF59FB28-50D6-6B35-7A6F-C55DF1C0227D}"/>
          </ac:spMkLst>
        </pc:spChg>
        <pc:spChg chg="mod">
          <ac:chgData name="Shigetaka Omori" userId="6c429747-c9da-46b7-a187-3f9fea0db1f4" providerId="ADAL" clId="{EC1D2AE8-F647-8246-8639-6BFFF06BEB9D}" dt="2023-10-12T06:15:03.016" v="363" actId="20577"/>
          <ac:spMkLst>
            <pc:docMk/>
            <pc:sldMk cId="4009822503" sldId="256"/>
            <ac:spMk id="29" creationId="{C851FE4C-0F63-BF8C-38D7-AFAC5415277B}"/>
          </ac:spMkLst>
        </pc:spChg>
        <pc:spChg chg="add mod">
          <ac:chgData name="Shigetaka Omori" userId="6c429747-c9da-46b7-a187-3f9fea0db1f4" providerId="ADAL" clId="{EC1D2AE8-F647-8246-8639-6BFFF06BEB9D}" dt="2023-10-12T13:29:18.877" v="580" actId="1035"/>
          <ac:spMkLst>
            <pc:docMk/>
            <pc:sldMk cId="4009822503" sldId="256"/>
            <ac:spMk id="30" creationId="{D3A1A79D-596B-61C7-BCC8-3633FE0B3017}"/>
          </ac:spMkLst>
        </pc:spChg>
        <pc:picChg chg="del mod">
          <ac:chgData name="Shigetaka Omori" userId="6c429747-c9da-46b7-a187-3f9fea0db1f4" providerId="ADAL" clId="{EC1D2AE8-F647-8246-8639-6BFFF06BEB9D}" dt="2023-10-12T13:25:48.360" v="547" actId="478"/>
          <ac:picMkLst>
            <pc:docMk/>
            <pc:sldMk cId="4009822503" sldId="256"/>
            <ac:picMk id="25" creationId="{E1EB1FBD-07B2-4B68-B278-203FFE8F56FD}"/>
          </ac:picMkLst>
        </pc:picChg>
        <pc:picChg chg="add del mod">
          <ac:chgData name="Shigetaka Omori" userId="6c429747-c9da-46b7-a187-3f9fea0db1f4" providerId="ADAL" clId="{EC1D2AE8-F647-8246-8639-6BFFF06BEB9D}" dt="2023-10-12T13:26:29.148" v="549" actId="34307"/>
          <ac:picMkLst>
            <pc:docMk/>
            <pc:sldMk cId="4009822503" sldId="256"/>
            <ac:picMk id="28" creationId="{E0455FCC-D756-6185-884F-A5BED9BDD459}"/>
          </ac:picMkLst>
        </pc:picChg>
        <pc:picChg chg="add mod">
          <ac:chgData name="Shigetaka Omori" userId="6c429747-c9da-46b7-a187-3f9fea0db1f4" providerId="ADAL" clId="{EC1D2AE8-F647-8246-8639-6BFFF06BEB9D}" dt="2023-10-12T13:29:32.806" v="603" actId="1036"/>
          <ac:picMkLst>
            <pc:docMk/>
            <pc:sldMk cId="4009822503" sldId="256"/>
            <ac:picMk id="31" creationId="{E3225865-1EA1-13D3-126B-75828513E6F9}"/>
          </ac:picMkLst>
        </pc:picChg>
        <pc:cxnChg chg="mod">
          <ac:chgData name="Shigetaka Omori" userId="6c429747-c9da-46b7-a187-3f9fea0db1f4" providerId="ADAL" clId="{EC1D2AE8-F647-8246-8639-6BFFF06BEB9D}" dt="2023-10-12T06:13:38.146" v="359" actId="1036"/>
          <ac:cxnSpMkLst>
            <pc:docMk/>
            <pc:sldMk cId="4009822503" sldId="256"/>
            <ac:cxnSpMk id="37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66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3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77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44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2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9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05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48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1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2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3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DD34-791A-4718-A915-EC069CC65E2C}" type="datetimeFigureOut">
              <a:rPr kumimoji="1" lang="ja-JP" altLang="en-US" smtClean="0"/>
              <a:t>2023/10/12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0EED-F71C-4C30-86F9-5D10229DA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02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-14348" y="2677069"/>
            <a:ext cx="6662798" cy="3539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ja-JP" altLang="en-US" sz="1700" dirty="0">
                <a:latin typeface="Meiryo" panose="020B0604030504040204" pitchFamily="34" charset="-128"/>
                <a:ea typeface="Meiryo" panose="020B0604030504040204" pitchFamily="34" charset="-128"/>
              </a:rPr>
              <a:t>「在宅療養中の痙縮による影響とボツリヌス療法」</a:t>
            </a:r>
            <a:endParaRPr lang="en-US" altLang="ja-JP" sz="17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14921" y="773556"/>
            <a:ext cx="4195930" cy="1737336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0000"/>
                </a:solidFill>
                <a:latin typeface="ＭＳ Ｐゴシック" charset="-128"/>
              </a:rPr>
              <a:t>１</a:t>
            </a:r>
            <a:r>
              <a:rPr lang="en-US" altLang="ja-JP" sz="2400" b="1" dirty="0">
                <a:solidFill>
                  <a:srgbClr val="000000"/>
                </a:solidFill>
                <a:latin typeface="ＭＳ Ｐゴシック" charset="-128"/>
              </a:rPr>
              <a:t>1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charset="-128"/>
              </a:rPr>
              <a:t>月１</a:t>
            </a:r>
            <a:r>
              <a:rPr lang="en-US" altLang="ja-JP" sz="2400" b="1" dirty="0">
                <a:solidFill>
                  <a:srgbClr val="000000"/>
                </a:solidFill>
                <a:latin typeface="ＭＳ Ｐゴシック" charset="-128"/>
              </a:rPr>
              <a:t>6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charset="-128"/>
              </a:rPr>
              <a:t>日</a:t>
            </a:r>
            <a:r>
              <a:rPr lang="en-US" altLang="ja-JP" sz="2400" b="1" dirty="0">
                <a:solidFill>
                  <a:srgbClr val="000000"/>
                </a:solidFill>
                <a:latin typeface="ＭＳ Ｐゴシック" charset="-128"/>
              </a:rPr>
              <a:t>(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charset="-128"/>
              </a:rPr>
              <a:t>木</a:t>
            </a:r>
            <a:r>
              <a:rPr lang="en-US" altLang="ja-JP" sz="2400" b="1" dirty="0">
                <a:solidFill>
                  <a:srgbClr val="000000"/>
                </a:solidFill>
                <a:latin typeface="ＭＳ Ｐゴシック" charset="-128"/>
              </a:rPr>
              <a:t>)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　　</a:t>
            </a:r>
            <a:endParaRPr lang="en-US" altLang="ja-JP" sz="14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ＭＳ Ｐゴシック" charset="-128"/>
              </a:rPr>
              <a:t>12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時</a:t>
            </a:r>
            <a:r>
              <a:rPr lang="en-US" altLang="ja-JP" sz="1400" b="1" dirty="0">
                <a:solidFill>
                  <a:srgbClr val="000000"/>
                </a:solidFill>
                <a:latin typeface="ＭＳ Ｐゴシック" charset="-128"/>
              </a:rPr>
              <a:t>15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分～１</a:t>
            </a:r>
            <a:r>
              <a:rPr lang="en-US" altLang="ja-JP" sz="1400" b="1" dirty="0">
                <a:solidFill>
                  <a:srgbClr val="000000"/>
                </a:solidFill>
                <a:latin typeface="ＭＳ Ｐゴシック" charset="-128"/>
              </a:rPr>
              <a:t>2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時</a:t>
            </a:r>
            <a:r>
              <a:rPr lang="en-US" altLang="ja-JP" sz="1400" b="1" dirty="0">
                <a:solidFill>
                  <a:srgbClr val="000000"/>
                </a:solidFill>
                <a:latin typeface="ＭＳ Ｐゴシック" charset="-128"/>
              </a:rPr>
              <a:t>45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分</a:t>
            </a:r>
            <a:endParaRPr lang="en-US" altLang="ja-JP" sz="14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　　　ひろクリニック大森　</a:t>
            </a:r>
            <a:endParaRPr lang="en-US" altLang="ja-JP" sz="14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品川区南大井６－１９－７　</a:t>
            </a:r>
            <a:r>
              <a:rPr lang="en-US" altLang="ja-JP" sz="1400" b="1" dirty="0">
                <a:solidFill>
                  <a:srgbClr val="000000"/>
                </a:solidFill>
                <a:latin typeface="ＭＳ Ｐゴシック" charset="-128"/>
              </a:rPr>
              <a:t>HARU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ビル４Ｆ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　　連絡先窓口　：　03-5753-5695　（担当　佐藤）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※現地参加者希望の方は事前予約になります</a:t>
            </a:r>
            <a:endParaRPr lang="en-US" altLang="ja-JP" sz="14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charset="-128"/>
              </a:rPr>
              <a:t>（感染防止厳守）</a:t>
            </a:r>
            <a:endParaRPr lang="en-US" altLang="ja-JP" sz="14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-46090" y="196051"/>
            <a:ext cx="687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HGP創英角ｺﾞｼｯｸUB" charset="-128"/>
                <a:ea typeface="HGP創英角ｺﾞｼｯｸUB" charset="-128"/>
              </a:rPr>
              <a:t>（第</a:t>
            </a:r>
            <a:r>
              <a:rPr lang="en-US" altLang="ja-JP" sz="1600">
                <a:solidFill>
                  <a:srgbClr val="000000"/>
                </a:solidFill>
                <a:latin typeface="HGP創英角ｺﾞｼｯｸUB" charset="-128"/>
                <a:ea typeface="HGP創英角ｺﾞｼｯｸUB" charset="-128"/>
              </a:rPr>
              <a:t>109</a:t>
            </a:r>
            <a:r>
              <a:rPr lang="ja-JP" altLang="en-US" sz="1600">
                <a:solidFill>
                  <a:srgbClr val="000000"/>
                </a:solidFill>
                <a:latin typeface="HGP創英角ｺﾞｼｯｸUB" charset="-128"/>
                <a:ea typeface="HGP創英角ｺﾞｼｯｸUB" charset="-128"/>
              </a:rPr>
              <a:t>回</a:t>
            </a:r>
            <a:r>
              <a:rPr lang="ja-JP" altLang="en-US" sz="1600" dirty="0">
                <a:solidFill>
                  <a:srgbClr val="000000"/>
                </a:solidFill>
                <a:latin typeface="HGP創英角ｺﾞｼｯｸUB" charset="-128"/>
                <a:ea typeface="HGP創英角ｺﾞｼｯｸUB" charset="-128"/>
              </a:rPr>
              <a:t>）　</a:t>
            </a:r>
            <a:r>
              <a:rPr lang="ja-JP" altLang="en-US" sz="1200" dirty="0">
                <a:solidFill>
                  <a:srgbClr val="000000"/>
                </a:solidFill>
                <a:latin typeface="HGP創英角ｺﾞｼｯｸUB" charset="-128"/>
                <a:ea typeface="HGP創英角ｺﾞｼｯｸUB" charset="-128"/>
              </a:rPr>
              <a:t>２０２３年</a:t>
            </a:r>
            <a:r>
              <a:rPr lang="ja-JP" altLang="en-US" sz="2000" dirty="0">
                <a:solidFill>
                  <a:srgbClr val="000000"/>
                </a:solidFill>
                <a:latin typeface="HGP創英角ｺﾞｼｯｸUB" charset="-128"/>
                <a:ea typeface="HGP創英角ｺﾞｼｯｸUB" charset="-128"/>
              </a:rPr>
              <a:t>ひろクリニック　グループ研修会のお知らせ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87313" y="131763"/>
            <a:ext cx="6561137" cy="698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87312" y="607445"/>
            <a:ext cx="6561138" cy="698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dirty="0">
              <a:solidFill>
                <a:srgbClr val="000000"/>
              </a:solidFill>
              <a:latin typeface="ＭＳ Ｐゴシック" charset="-128"/>
            </a:endParaRPr>
          </a:p>
        </p:txBody>
      </p:sp>
      <p:graphicFrame>
        <p:nvGraphicFramePr>
          <p:cNvPr id="10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425431"/>
              </p:ext>
            </p:extLst>
          </p:nvPr>
        </p:nvGraphicFramePr>
        <p:xfrm>
          <a:off x="4415588" y="793183"/>
          <a:ext cx="2222957" cy="166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39534" imgH="4342857" progId="Paint.Picture">
                  <p:embed/>
                </p:oleObj>
              </mc:Choice>
              <mc:Fallback>
                <p:oleObj r:id="rId2" imgW="5439534" imgH="4342857" progId="Paint.Picture">
                  <p:embed/>
                  <p:pic>
                    <p:nvPicPr>
                      <p:cNvPr id="1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588" y="793183"/>
                        <a:ext cx="2222957" cy="16618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548077" y="1220526"/>
            <a:ext cx="574675" cy="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68341" y="4922502"/>
            <a:ext cx="323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u="sng" dirty="0">
                <a:latin typeface="ＭＳ Ｐゴシック" charset="-128"/>
              </a:rPr>
              <a:t>FAX　０３－５７５３－５６９６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095169" y="5089314"/>
            <a:ext cx="5032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latin typeface="ＭＳ Ｐゴシック" charset="-128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5043252" y="5089438"/>
            <a:ext cx="504825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latin typeface="ＭＳ Ｐゴシック" charset="-128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3963" y="5264564"/>
            <a:ext cx="677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u="sng" dirty="0">
                <a:latin typeface="ＭＳ Ｐゴシック" charset="-128"/>
              </a:rPr>
              <a:t>事業所名：　　　　　　　　　　　　　　</a:t>
            </a:r>
            <a:r>
              <a:rPr lang="ja-JP" altLang="en-US" sz="1400" b="1" u="sng" dirty="0">
                <a:latin typeface="ＭＳ Ｐゴシック" charset="-128"/>
              </a:rPr>
              <a:t>担当：　　　　　　（連絡先</a:t>
            </a:r>
            <a:r>
              <a:rPr lang="en-US" altLang="ja-JP" sz="1400" b="1" u="sng" dirty="0">
                <a:latin typeface="ＭＳ Ｐゴシック" charset="-128"/>
              </a:rPr>
              <a:t>TEL</a:t>
            </a:r>
            <a:r>
              <a:rPr lang="ja-JP" altLang="en-US" sz="1400" b="1" u="sng" dirty="0">
                <a:latin typeface="ＭＳ Ｐゴシック" charset="-128"/>
              </a:rPr>
              <a:t>：　　　　　　　　　　　　）　</a:t>
            </a:r>
            <a:r>
              <a:rPr lang="ja-JP" altLang="en-US" sz="1800" b="1" u="sng" dirty="0">
                <a:latin typeface="ＭＳ Ｐゴシック" charset="-128"/>
              </a:rPr>
              <a:t>　　　　　　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1710" y="5656616"/>
            <a:ext cx="6740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ＭＳ Ｐゴシック" charset="-128"/>
              </a:rPr>
              <a:t>①現地参加</a:t>
            </a:r>
            <a:r>
              <a:rPr lang="ja-JP" altLang="en-US" sz="1400" u="sng" dirty="0">
                <a:latin typeface="ＭＳ Ｐゴシック" charset="-128"/>
              </a:rPr>
              <a:t>　　　　　　　名</a:t>
            </a:r>
            <a:r>
              <a:rPr lang="ja-JP" altLang="en-US" sz="1400" dirty="0">
                <a:latin typeface="ＭＳ Ｐゴシック" charset="-128"/>
              </a:rPr>
              <a:t>　</a:t>
            </a:r>
            <a:r>
              <a:rPr lang="ja-JP" altLang="en-US" sz="1400" b="1" dirty="0">
                <a:latin typeface="ＭＳ Ｐゴシック" charset="-128"/>
              </a:rPr>
              <a:t>　　　②オンライン又は資料請求　</a:t>
            </a:r>
            <a:r>
              <a:rPr lang="ja-JP" altLang="en-US" sz="1400" b="1" u="sng" dirty="0">
                <a:latin typeface="ＭＳ Ｐゴシック" charset="-128"/>
              </a:rPr>
              <a:t>　　　　　　　名</a:t>
            </a:r>
            <a:r>
              <a:rPr lang="ja-JP" altLang="en-US" sz="1400" b="1" dirty="0">
                <a:latin typeface="ＭＳ Ｐゴシック" charset="-128"/>
              </a:rPr>
              <a:t>（後日郵送）</a:t>
            </a:r>
            <a:r>
              <a:rPr lang="ja-JP" altLang="en-US" sz="1800" b="1" dirty="0">
                <a:latin typeface="ＭＳ Ｐゴシック" charset="-128"/>
              </a:rPr>
              <a:t>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61D166-6C13-4C9E-AF13-300CFC2815F2}"/>
              </a:ext>
            </a:extLst>
          </p:cNvPr>
          <p:cNvSpPr txBox="1"/>
          <p:nvPr/>
        </p:nvSpPr>
        <p:spPr>
          <a:xfrm>
            <a:off x="139285" y="4360733"/>
            <a:ext cx="531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担当：グラクソスミスクライン株式会社　担当：大森茂孝　　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F695C7EF-A713-4A79-BE32-4056DF5AB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6" y="6157793"/>
            <a:ext cx="6553200" cy="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 dirty="0"/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35ED2AA8-BB60-4EA1-B627-D4D23B59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48" y="6278744"/>
            <a:ext cx="49325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1400" dirty="0">
                <a:solidFill>
                  <a:srgbClr val="FF0000"/>
                </a:solidFill>
                <a:latin typeface="ＭＳ Ｐゴシック" charset="-128"/>
              </a:rPr>
              <a:t>【</a:t>
            </a:r>
            <a:r>
              <a:rPr kumimoji="1" lang="ja-JP" altLang="en-US" sz="1400" dirty="0">
                <a:solidFill>
                  <a:srgbClr val="FF0000"/>
                </a:solidFill>
                <a:latin typeface="ＭＳ Ｐゴシック" charset="-128"/>
              </a:rPr>
              <a:t>在宅緩和ケア充実診療所</a:t>
            </a:r>
            <a:r>
              <a:rPr kumimoji="1" lang="en-US" altLang="ja-JP" sz="1400" dirty="0">
                <a:solidFill>
                  <a:srgbClr val="FF0000"/>
                </a:solidFill>
                <a:latin typeface="ＭＳ Ｐゴシック" charset="-128"/>
              </a:rPr>
              <a:t>】</a:t>
            </a:r>
            <a:r>
              <a:rPr kumimoji="1" lang="ja-JP" altLang="en-US" sz="1400" dirty="0">
                <a:solidFill>
                  <a:srgbClr val="FF0000"/>
                </a:solidFill>
                <a:latin typeface="ＭＳ Ｐゴシック" charset="-128"/>
              </a:rPr>
              <a:t>　</a:t>
            </a:r>
            <a:r>
              <a:rPr kumimoji="1" lang="ja-JP" altLang="en-US" sz="1200" dirty="0">
                <a:latin typeface="ＭＳ Ｐゴシック" charset="-128"/>
              </a:rPr>
              <a:t>内科・外科・精神科　</a:t>
            </a:r>
            <a:r>
              <a:rPr kumimoji="1" lang="en-US" altLang="ja-JP" sz="1200" dirty="0">
                <a:latin typeface="ＭＳ Ｐゴシック" charset="-128"/>
              </a:rPr>
              <a:t>Dr5</a:t>
            </a:r>
            <a:r>
              <a:rPr kumimoji="1" lang="ja-JP" altLang="en-US" sz="1200" dirty="0">
                <a:latin typeface="ＭＳ Ｐゴシック" charset="-128"/>
              </a:rPr>
              <a:t>名</a:t>
            </a:r>
            <a:endParaRPr kumimoji="1" lang="en-US" altLang="ja-JP" sz="1200" dirty="0">
              <a:latin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ja-JP" altLang="en-US" sz="1400" b="1" dirty="0">
                <a:latin typeface="ＭＳ Ｐゴシック" charset="-128"/>
              </a:rPr>
              <a:t>訪問診療のご相談や連絡</a:t>
            </a:r>
            <a:endParaRPr kumimoji="1" lang="en-US" altLang="ja-JP" sz="1400" b="1" dirty="0">
              <a:latin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ja-JP" altLang="en-US" sz="1800" b="1" dirty="0">
                <a:latin typeface="ＭＳ Ｐゴシック" charset="-128"/>
              </a:rPr>
              <a:t>　　　　▶▶　０３－３７５０－１８１０</a:t>
            </a:r>
            <a:endParaRPr kumimoji="1" lang="en-US" altLang="ja-JP" sz="1800" dirty="0">
              <a:latin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1" lang="en-US" altLang="ja-JP" sz="1000" dirty="0">
              <a:latin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　　　　</a:t>
            </a:r>
            <a:endParaRPr kumimoji="1" lang="en-US" altLang="ja-JP" sz="1000" dirty="0">
              <a:latin typeface="ＭＳ Ｐゴシック" charset="-128"/>
            </a:endParaRPr>
          </a:p>
        </p:txBody>
      </p:sp>
      <p:pic>
        <p:nvPicPr>
          <p:cNvPr id="21" name="Picture 88" descr="http://www.hiro-cl.jp/images/map_01.gif">
            <a:extLst>
              <a:ext uri="{FF2B5EF4-FFF2-40B4-BE49-F238E27FC236}">
                <a16:creationId xmlns:a16="http://schemas.microsoft.com/office/drawing/2014/main" id="{2B703C32-DAAA-4B38-8E10-66F559E76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2" t="18295" b="24790"/>
          <a:stretch/>
        </p:blipFill>
        <p:spPr bwMode="auto">
          <a:xfrm>
            <a:off x="4150441" y="6741548"/>
            <a:ext cx="2573138" cy="18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E295A6-994D-446B-ADA2-0C64B1A12021}"/>
              </a:ext>
            </a:extLst>
          </p:cNvPr>
          <p:cNvSpPr txBox="1"/>
          <p:nvPr/>
        </p:nvSpPr>
        <p:spPr>
          <a:xfrm>
            <a:off x="4161287" y="6272793"/>
            <a:ext cx="29972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　　　　</a:t>
            </a:r>
            <a:r>
              <a:rPr kumimoji="1" lang="ja-JP" altLang="en-US" sz="1100" b="1" dirty="0"/>
              <a:t>（訪問エリア）</a:t>
            </a:r>
            <a:endParaRPr kumimoji="1" lang="en-US" altLang="ja-JP" sz="1100" b="1" dirty="0"/>
          </a:p>
          <a:p>
            <a:r>
              <a:rPr kumimoji="1" lang="ja-JP" altLang="en-US" sz="1400" b="1" dirty="0"/>
              <a:t>大田区・品川区全域　近隣一部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A3A683-5E37-4600-85A4-3F42C1649582}"/>
              </a:ext>
            </a:extLst>
          </p:cNvPr>
          <p:cNvSpPr txBox="1"/>
          <p:nvPr/>
        </p:nvSpPr>
        <p:spPr>
          <a:xfrm>
            <a:off x="94365" y="7026540"/>
            <a:ext cx="3993454" cy="14465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【</a:t>
            </a:r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さまざまな処置にも対応中</a:t>
            </a:r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】</a:t>
            </a:r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　</a:t>
            </a:r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【</a:t>
            </a:r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連携相談のみもＯＫ</a:t>
            </a:r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】</a:t>
            </a:r>
          </a:p>
          <a:p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・ターミナル・指定難病・経管（</a:t>
            </a:r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PEG</a:t>
            </a:r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交換）</a:t>
            </a:r>
            <a:endParaRPr kumimoji="1" lang="en-US" altLang="ja-JP" sz="1100" b="1" dirty="0">
              <a:latin typeface="AR Pゴシック体M" panose="020B0600010101010101" pitchFamily="50" charset="-128"/>
              <a:ea typeface="AR Pゴシック体M" panose="020B0600010101010101" pitchFamily="50" charset="-128"/>
            </a:endParaRPr>
          </a:p>
          <a:p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・中心静脈栄養・点滴・バルン・</a:t>
            </a:r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HOT</a:t>
            </a:r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・人工呼吸</a:t>
            </a:r>
            <a:endParaRPr kumimoji="1" lang="en-US" altLang="ja-JP" sz="1100" b="1" dirty="0">
              <a:latin typeface="AR Pゴシック体M" panose="020B0600010101010101" pitchFamily="50" charset="-128"/>
              <a:ea typeface="AR Pゴシック体M" panose="020B0600010101010101" pitchFamily="50" charset="-128"/>
            </a:endParaRPr>
          </a:p>
          <a:p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・麻薬管理・気管切開（交換含）・各種処置</a:t>
            </a:r>
            <a:endParaRPr kumimoji="1" lang="en-US" altLang="ja-JP" sz="1100" b="1" dirty="0">
              <a:latin typeface="AR Pゴシック体M" panose="020B0600010101010101" pitchFamily="50" charset="-128"/>
              <a:ea typeface="AR Pゴシック体M" panose="020B0600010101010101" pitchFamily="50" charset="-128"/>
            </a:endParaRPr>
          </a:p>
          <a:p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・各種注射・検査・点滴（</a:t>
            </a:r>
            <a:r>
              <a:rPr kumimoji="1" lang="en-US" altLang="ja-JP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PICC</a:t>
            </a:r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可）　・胸腹水穿刺可　</a:t>
            </a:r>
            <a:endParaRPr kumimoji="1" lang="en-US" altLang="ja-JP" sz="1100" b="1" dirty="0">
              <a:latin typeface="AR Pゴシック体M" panose="020B0600010101010101" pitchFamily="50" charset="-128"/>
              <a:ea typeface="AR Pゴシック体M" panose="020B0600010101010101" pitchFamily="50" charset="-128"/>
            </a:endParaRPr>
          </a:p>
          <a:p>
            <a:r>
              <a:rPr kumimoji="1" lang="ja-JP" altLang="en-US" sz="1100" b="1" dirty="0"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・介護保険主治医・在宅リハ継続など</a:t>
            </a:r>
          </a:p>
          <a:p>
            <a:r>
              <a:rPr kumimoji="1" lang="ja-JP" altLang="en-US" sz="1100" b="1" dirty="0">
                <a:solidFill>
                  <a:srgbClr val="0070C0"/>
                </a:solidFill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⚫︎休日・夜間対応体制強化中</a:t>
            </a:r>
          </a:p>
          <a:p>
            <a:r>
              <a:rPr kumimoji="1" lang="ja-JP" altLang="en-US" sz="1100" b="1" dirty="0">
                <a:solidFill>
                  <a:srgbClr val="0070C0"/>
                </a:solidFill>
                <a:latin typeface="AR Pゴシック体M" panose="020B0600010101010101" pitchFamily="50" charset="-128"/>
                <a:ea typeface="AR Pゴシック体M" panose="020B0600010101010101" pitchFamily="50" charset="-128"/>
              </a:rPr>
              <a:t>⚫︎連携や相談、さらに配達・回収も強化中</a:t>
            </a:r>
            <a:endParaRPr kumimoji="1" lang="en-US" altLang="ja-JP" sz="1100" b="1" dirty="0">
              <a:solidFill>
                <a:srgbClr val="0070C0"/>
              </a:solidFill>
              <a:latin typeface="AR Pゴシック体M" panose="020B0600010101010101" pitchFamily="50" charset="-128"/>
              <a:ea typeface="AR Pゴシック体M" panose="020B0600010101010101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01CADB9-7EB9-9334-17D4-15FBEDE8A9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28" t="54819" r="47241" b="35848"/>
          <a:stretch/>
        </p:blipFill>
        <p:spPr>
          <a:xfrm>
            <a:off x="3083561" y="7386740"/>
            <a:ext cx="1004258" cy="991987"/>
          </a:xfrm>
          <a:prstGeom prst="rect">
            <a:avLst/>
          </a:prstGeom>
        </p:spPr>
      </p:pic>
      <p:sp>
        <p:nvSpPr>
          <p:cNvPr id="24" name="Line 17">
            <a:extLst>
              <a:ext uri="{FF2B5EF4-FFF2-40B4-BE49-F238E27FC236}">
                <a16:creationId xmlns:a16="http://schemas.microsoft.com/office/drawing/2014/main" id="{F695C7EF-A713-4A79-BE32-4056DF5AB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" y="4941104"/>
            <a:ext cx="6553200" cy="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 dirty="0"/>
          </a:p>
        </p:txBody>
      </p:sp>
      <p:sp>
        <p:nvSpPr>
          <p:cNvPr id="2" name="正方形/長方形 1"/>
          <p:cNvSpPr/>
          <p:nvPr/>
        </p:nvSpPr>
        <p:spPr>
          <a:xfrm>
            <a:off x="82137" y="2603349"/>
            <a:ext cx="6733830" cy="21393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>
            <a:cxnSpLocks/>
          </p:cNvCxnSpPr>
          <p:nvPr/>
        </p:nvCxnSpPr>
        <p:spPr>
          <a:xfrm>
            <a:off x="268926" y="4628195"/>
            <a:ext cx="47379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569092-367B-D0DC-4C11-A3BA2383BF62}"/>
              </a:ext>
            </a:extLst>
          </p:cNvPr>
          <p:cNvSpPr txBox="1"/>
          <p:nvPr/>
        </p:nvSpPr>
        <p:spPr>
          <a:xfrm>
            <a:off x="1845098" y="8672896"/>
            <a:ext cx="63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u="sng" dirty="0">
                <a:solidFill>
                  <a:schemeClr val="accent6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新デザインにてホームページリニューアルしました</a:t>
            </a:r>
            <a:endParaRPr kumimoji="1" lang="en-US" altLang="ja-JP" sz="1600" u="sng" dirty="0">
              <a:solidFill>
                <a:schemeClr val="accent6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E5F88B2-365F-9EBD-C281-B601F394A044}"/>
              </a:ext>
            </a:extLst>
          </p:cNvPr>
          <p:cNvSpPr/>
          <p:nvPr/>
        </p:nvSpPr>
        <p:spPr>
          <a:xfrm>
            <a:off x="4699994" y="6903110"/>
            <a:ext cx="1454499" cy="147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BDB3755F-2511-AB87-6A28-152E961C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01" y="3010484"/>
            <a:ext cx="6662798" cy="2923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altLang="ja-JP" sz="13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lang="ja-JP" altLang="en-US" sz="13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型ボツリヌストキシン製剤</a:t>
            </a:r>
            <a:r>
              <a:rPr lang="en-US" altLang="ja-JP" sz="13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『</a:t>
            </a:r>
            <a:r>
              <a:rPr lang="ja-JP" altLang="en-US" sz="13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ボトックス注用</a:t>
            </a:r>
            <a:r>
              <a:rPr lang="en-US" altLang="ja-JP" sz="13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』</a:t>
            </a:r>
            <a:r>
              <a:rPr lang="ja-JP" altLang="en-US" sz="13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のご案内</a:t>
            </a:r>
            <a:endParaRPr lang="en-US" altLang="ja-JP" sz="1300" dirty="0">
              <a:solidFill>
                <a:srgbClr val="00B05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1611604B-CFDF-FCC3-5617-73E67112EFDE}"/>
              </a:ext>
            </a:extLst>
          </p:cNvPr>
          <p:cNvSpPr/>
          <p:nvPr/>
        </p:nvSpPr>
        <p:spPr>
          <a:xfrm>
            <a:off x="3351458" y="8418283"/>
            <a:ext cx="412734" cy="2941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51FE4C-0F63-BF8C-38D7-AFAC5415277B}"/>
              </a:ext>
            </a:extLst>
          </p:cNvPr>
          <p:cNvSpPr txBox="1"/>
          <p:nvPr/>
        </p:nvSpPr>
        <p:spPr>
          <a:xfrm>
            <a:off x="165080" y="3344983"/>
            <a:ext cx="489244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1300">
                <a:latin typeface="Meiryo" panose="020B0604030504040204" pitchFamily="34" charset="-128"/>
                <a:ea typeface="Meiryo" panose="020B0604030504040204" pitchFamily="34" charset="-128"/>
              </a:rPr>
              <a:t>オンライン参加</a:t>
            </a:r>
            <a:r>
              <a:rPr lang="ja-JP" altLang="en-US" sz="1300" dirty="0">
                <a:latin typeface="Meiryo" panose="020B0604030504040204" pitchFamily="34" charset="-128"/>
                <a:ea typeface="Meiryo" panose="020B0604030504040204" pitchFamily="34" charset="-128"/>
              </a:rPr>
              <a:t>の方は，開始時間になりましたら右の</a:t>
            </a:r>
            <a:r>
              <a:rPr lang="en-US" altLang="ja-JP" sz="1300" dirty="0">
                <a:latin typeface="Meiryo" panose="020B0604030504040204" pitchFamily="34" charset="-128"/>
                <a:ea typeface="Meiryo" panose="020B0604030504040204" pitchFamily="34" charset="-128"/>
              </a:rPr>
              <a:t>QR</a:t>
            </a:r>
            <a:r>
              <a:rPr lang="ja-JP" altLang="en-US" sz="1300" dirty="0">
                <a:latin typeface="Meiryo" panose="020B0604030504040204" pitchFamily="34" charset="-128"/>
                <a:ea typeface="Meiryo" panose="020B0604030504040204" pitchFamily="34" charset="-128"/>
              </a:rPr>
              <a:t>コードを読み取っていいただき直接入室ください。</a:t>
            </a:r>
          </a:p>
          <a:p>
            <a:pPr algn="l"/>
            <a:r>
              <a:rPr lang="en-US" altLang="ja-JP" sz="1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1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医療従事者向けの医療情報の為，入室の際は</a:t>
            </a:r>
            <a:r>
              <a:rPr lang="ja-JP" altLang="en-US" sz="1500" b="1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必ず御施設名と氏名</a:t>
            </a:r>
            <a:r>
              <a:rPr lang="ja-JP" altLang="en-US" sz="1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を入力してから入室にご協力ください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A1A79D-596B-61C7-BCC8-3633FE0B3017}"/>
              </a:ext>
            </a:extLst>
          </p:cNvPr>
          <p:cNvSpPr txBox="1"/>
          <p:nvPr/>
        </p:nvSpPr>
        <p:spPr>
          <a:xfrm>
            <a:off x="5295117" y="4210559"/>
            <a:ext cx="1268424" cy="397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配信ツール：</a:t>
            </a:r>
          </a:p>
          <a:p>
            <a:pPr algn="l"/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Microsoft teams</a:t>
            </a:r>
            <a:endParaRPr lang="ja-JP" altLang="en-US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3225865-1EA1-13D3-126B-75828513E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31" y="2627880"/>
            <a:ext cx="1526344" cy="15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FDD7FFD3-35F8-401F-9A53-3E0E170C258F}" vid="{0E76883F-7D36-4847-A1DB-FCBD3EDB2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テンプレート（4：3）</Template>
  <TotalTime>3989</TotalTime>
  <Words>268</Words>
  <Application>Microsoft Office PowerPoint</Application>
  <PresentationFormat>画面に合わせる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>明治グループ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鎌田　哲也</dc:creator>
  <cp:lastModifiedBy>Shigetaka Omori</cp:lastModifiedBy>
  <cp:revision>45</cp:revision>
  <cp:lastPrinted>2023-09-27T02:09:43Z</cp:lastPrinted>
  <dcterms:created xsi:type="dcterms:W3CDTF">2023-04-19T00:31:35Z</dcterms:created>
  <dcterms:modified xsi:type="dcterms:W3CDTF">2023-10-12T13:30:23Z</dcterms:modified>
</cp:coreProperties>
</file>